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14" r:id="rId26"/>
    <p:sldId id="280" r:id="rId27"/>
    <p:sldId id="281" r:id="rId28"/>
    <p:sldId id="282" r:id="rId29"/>
    <p:sldId id="283" r:id="rId30"/>
    <p:sldId id="315" r:id="rId31"/>
    <p:sldId id="284" r:id="rId32"/>
    <p:sldId id="313" r:id="rId33"/>
    <p:sldId id="285" r:id="rId34"/>
    <p:sldId id="286" r:id="rId35"/>
    <p:sldId id="287" r:id="rId36"/>
    <p:sldId id="316" r:id="rId37"/>
    <p:sldId id="288" r:id="rId38"/>
    <p:sldId id="289" r:id="rId39"/>
    <p:sldId id="290" r:id="rId40"/>
    <p:sldId id="311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12" r:id="rId60"/>
    <p:sldId id="309" r:id="rId61"/>
    <p:sldId id="310" r:id="rId62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entury Gothic" panose="020B050202020202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F25000-8BE3-4757-80F1-BD35CEEA90A5}">
  <a:tblStyle styleId="{18F25000-8BE3-4757-80F1-BD35CEEA90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088" autoAdjust="0"/>
  </p:normalViewPr>
  <p:slideViewPr>
    <p:cSldViewPr snapToGrid="0">
      <p:cViewPr varScale="1">
        <p:scale>
          <a:sx n="62" d="100"/>
          <a:sy n="62" d="100"/>
        </p:scale>
        <p:origin x="205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rns-stat.com/documents/tutorials/impatient-r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rns-stat.com/documents/tutorials/impatient-r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-express/1/help-and-how-to/modeling-statistics/regression/supporting-topics/basics/a-comparison-of-the-pearson-and-spearman-correlation-methods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zchilds.github.io/eda-for-bio/relationships-between-two-variables.html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~otorres/sessions/s2r.pdf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-express/1/help-and-how-to/modeling-statistics/regression/supporting-topics/basics/types-of-regression-analyses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statisticsbyjim.com/regression/choosing-regression-analysis/" TargetMode="External"/><Relationship Id="rId4" Type="http://schemas.openxmlformats.org/officeDocument/2006/relationships/hyperlink" Target="https://www.analyticsvidhya.com/blog/2015/08/comprehensive-guide-regression/" TargetMode="Externa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methods.net/input/datatype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console is interactive—you can run your commands here—but it won’t be saved in your script for later use.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http://www.burns-stat.com/documents/tutorials/impatient-r/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Anything I put in ALL CAPS is an object that you can name whatever you want.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http://www.burns-stat.com/documents/tutorials/impatient-r/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1150" lvl="0" indent="-17145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If you’re like me, you’re working from a home computer, office computer, and laptop. That’s three local directories with three copies of your dataset(s), three R files--and plenty of room for confusion if you’re saving all of your changes.</a:t>
            </a:r>
            <a:endParaRPr dirty="0"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project will save and automatically load your files and environment.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243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http://gss.norc.org/Get-The-Data</a:t>
            </a:r>
            <a:endParaRPr dirty="0"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use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qualtRics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::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readSurvey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dirty="0"/>
          </a:p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THREE header rows before you even get to the data!</a:t>
            </a:r>
            <a:endParaRPr dirty="0"/>
          </a:p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readSurvey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in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qualtRics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library will ignore those headers instead of reading them as data.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case you don’t know how to export data from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Qualtrics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here are the tabs &amp; buttons.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qualtRics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::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readSurvey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will read in any *.csv file with headers.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make sure that your A1 cell is </a:t>
            </a:r>
            <a:r>
              <a:rPr lang="en-US" sz="12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“ID” in your *.csv file. This will make Excel think you have a *.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sylk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 and pop up error messages about invalid file formats.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http://www.recovery-tools.org/techtalk/fix-sylk-file-format-is-not-valid.html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and downloaded</a:t>
            </a:r>
            <a:r>
              <a:rPr lang="en-US" baseline="0" dirty="0"/>
              <a:t> GSS extracts for Stata (</a:t>
            </a:r>
            <a:r>
              <a:rPr lang="en-US" dirty="0"/>
              <a:t>http://gss.norc.org/Get-The-Data),</a:t>
            </a:r>
            <a:r>
              <a:rPr lang="en-US" baseline="0" dirty="0"/>
              <a:t> extracted *.</a:t>
            </a:r>
            <a:r>
              <a:rPr lang="en-US" baseline="0" dirty="0" err="1"/>
              <a:t>dta</a:t>
            </a:r>
            <a:r>
              <a:rPr lang="en-US" baseline="0" dirty="0"/>
              <a:t> file, saved to directory folder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aseline="0" dirty="0"/>
              <a:t>Load the haven library, run the </a:t>
            </a:r>
            <a:r>
              <a:rPr lang="en-US" baseline="0" dirty="0" err="1"/>
              <a:t>read_dta</a:t>
            </a:r>
            <a:r>
              <a:rPr lang="en-US" baseline="0" dirty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744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would suggest creating these factors for the raw(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dataset before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subsetting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dataset into smaller datasets (for analysis) to avoid repetition.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ftp://statgen.ncsu.edu/pub/thorne/molevoclass/AtchleyOct19.pdf (definitions)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https://statistics.laerd.com/spss-tutorials/principal-components-analysis-pca-using-spss-statistics.php (conditions to run PCA)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https://www.statmethods.net/advstats/factor.html  (R code)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https://stats.stackexchange.com/questions/144508/conclusions-from-output-of-a-principal-component-analysis (interpreting</a:t>
            </a:r>
            <a:r>
              <a:rPr lang="en-US" baseline="0" dirty="0"/>
              <a:t> results from a PCA)</a:t>
            </a:r>
            <a:endParaRPr dirty="0"/>
          </a:p>
        </p:txBody>
      </p:sp>
      <p:sp>
        <p:nvSpPr>
          <p:cNvPr id="381" name="Shape 3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asdf</a:t>
            </a:r>
            <a:endParaRPr dirty="0"/>
          </a:p>
        </p:txBody>
      </p:sp>
      <p:sp>
        <p:nvSpPr>
          <p:cNvPr id="381" name="Shape 3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1939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we get into R, it will be helpful to know what “data structures” are: the shape of the information/observations that you recorded.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Arrays/lists/vectors: a series of values/numbers (stored in an array variable)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list: a series of different types of info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vector: a series of the same type of info (e.g., a variable or an observation/case)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index: location or reference to a data point or cell in the array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element: the value of a variable or cell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factor: the number of possible values, levels, or response categories of a variable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strings: arrays of written symbols (characters)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matrix: an array of arrays, 2-dimensional data, a list of lists (e.g., a dataset)</a:t>
            </a:r>
          </a:p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http://support.minitab.com/en-us/minitab-express/1/help-and-how-to/modeling-statistics/regression/supporting-topics/basics/a-comparison-of-the-pearson-and-spearman-correlation-methods/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https://dzchilds.github.io/eda-for-bio/relationships-between-two-variables.html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12" name="Shape 4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https://www.princeton.edu/~otorres/sessions/s2r.pdf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survey.</a:t>
            </a: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raw data entered into Excel.</a:t>
            </a: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238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Here’s a 10-minute video too. (https://www.youtube.com/watch?v=DuDz6B4cqVc)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You can click</a:t>
            </a:r>
            <a:r>
              <a:rPr lang="en-US" baseline="0" dirty="0"/>
              <a:t> on the</a:t>
            </a:r>
            <a:r>
              <a:rPr lang="en-US" dirty="0"/>
              <a:t> clean, analytic dataset (with factors, and just the Likert-scale items) in the Environment pane to view its</a:t>
            </a:r>
            <a:r>
              <a:rPr lang="en-US" baseline="0" dirty="0"/>
              <a:t> contents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71" name="Shape 47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the script with the packages, library, functions, plots.</a:t>
            </a: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1150" lvl="0" indent="-1714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This is the plot saved in the directory.</a:t>
            </a:r>
            <a:endParaRPr dirty="0"/>
          </a:p>
          <a:p>
            <a:pPr marL="311150" lvl="0" indent="-1714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With diverging bar charts, you can quickly compare responses across groups (in this case, 3 time points).</a:t>
            </a:r>
            <a:endParaRPr dirty="0"/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Shape 4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http://support.minitab.com/en-us/minitab-express/1/help-and-how-to/modeling-statistics/regression/supporting-topics/basics/types-of-regression-analyses/</a:t>
            </a:r>
            <a:endParaRPr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https://www.analyticsvidhya.com/blog/2015/08/comprehensive-guide-regression/</a:t>
            </a:r>
            <a:endParaRPr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http://statisticsbyjim.com/regression/choosing-regression-analysis/</a:t>
            </a:r>
            <a:endParaRPr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08" name="Shape 50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4660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When all else fails, Google it!</a:t>
            </a:r>
            <a:endParaRPr/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Shape 5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https://www.statmethods.net/input/datatypes.html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45441" y="2942602"/>
            <a:ext cx="7147931" cy="24638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7572653" y="2944634"/>
            <a:ext cx="1190348" cy="2459736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712715" y="3136658"/>
            <a:ext cx="910224" cy="2075688"/>
          </a:xfrm>
          <a:prstGeom prst="rect">
            <a:avLst/>
          </a:prstGeom>
          <a:solidFill>
            <a:schemeClr val="accent3">
              <a:alpha val="69803"/>
            </a:schemeClr>
          </a:solidFill>
          <a:ln w="9525" cap="flat" cmpd="sng">
            <a:solidFill>
              <a:srgbClr val="6B7C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445484" y="3055622"/>
            <a:ext cx="6947845" cy="22453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786827" y="4625268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541822" y="4559277"/>
            <a:ext cx="6755167" cy="664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9525" cap="flat" cmpd="dbl">
            <a:solidFill>
              <a:srgbClr val="6B7C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604705" y="3227034"/>
            <a:ext cx="6629400" cy="121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  <a:defRPr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 rot="5400000">
            <a:off x="2385218" y="-175418"/>
            <a:ext cx="43735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861703" y="228600"/>
            <a:ext cx="1859280" cy="6122634"/>
          </a:xfrm>
          <a:prstGeom prst="rect">
            <a:avLst/>
          </a:prstGeom>
          <a:solidFill>
            <a:srgbClr val="FFFFFF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6955225" y="351410"/>
            <a:ext cx="1672235" cy="58770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 rot="5400000">
            <a:off x="4896852" y="2547153"/>
            <a:ext cx="5788981" cy="148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 rot="5400000">
            <a:off x="647699" y="190501"/>
            <a:ext cx="5791201" cy="6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567656" y="3048001"/>
            <a:ext cx="8033800" cy="22453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  <a:defRPr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/>
          <p:nvPr/>
        </p:nvSpPr>
        <p:spPr>
          <a:xfrm>
            <a:off x="675496" y="4541521"/>
            <a:ext cx="7818120" cy="664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675758" y="3124200"/>
            <a:ext cx="7817599" cy="2077720"/>
          </a:xfrm>
          <a:prstGeom prst="rect">
            <a:avLst/>
          </a:prstGeom>
          <a:noFill/>
          <a:ln w="9525" cap="flat" cmpd="dbl">
            <a:solidFill>
              <a:srgbClr val="6B7C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26128" y="1719071"/>
            <a:ext cx="4038600" cy="440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4648200" y="1719071"/>
            <a:ext cx="4038600" cy="440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26129" y="1722438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426129" y="2438400"/>
            <a:ext cx="4040188" cy="36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3"/>
          </p:nvPr>
        </p:nvSpPr>
        <p:spPr>
          <a:xfrm>
            <a:off x="4645026" y="1722438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4"/>
          </p:nvPr>
        </p:nvSpPr>
        <p:spPr>
          <a:xfrm>
            <a:off x="4645026" y="2438400"/>
            <a:ext cx="4041775" cy="36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886200" y="685801"/>
            <a:ext cx="4572000" cy="525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Shape 85"/>
          <p:cNvSpPr/>
          <p:nvPr/>
        </p:nvSpPr>
        <p:spPr>
          <a:xfrm>
            <a:off x="560034" y="1505712"/>
            <a:ext cx="2716567" cy="3523488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76690" y="1642473"/>
            <a:ext cx="2483255" cy="3234328"/>
          </a:xfrm>
          <a:prstGeom prst="rect">
            <a:avLst/>
          </a:prstGeom>
          <a:solidFill>
            <a:srgbClr val="FFFFFF"/>
          </a:solidFill>
          <a:ln w="9525" cap="flat" cmpd="dbl">
            <a:solidFill>
              <a:srgbClr val="6B7C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769000" y="2971800"/>
            <a:ext cx="229863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753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69000" y="1734313"/>
            <a:ext cx="2298635" cy="119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Shape 92"/>
          <p:cNvSpPr>
            <a:spLocks noGrp="1"/>
          </p:cNvSpPr>
          <p:nvPr>
            <p:ph type="pic" idx="2"/>
          </p:nvPr>
        </p:nvSpPr>
        <p:spPr>
          <a:xfrm>
            <a:off x="685800" y="621438"/>
            <a:ext cx="7772400" cy="43315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Shape 95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762000" y="5029201"/>
            <a:ext cx="7600765" cy="1202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8" name="Shape 98"/>
          <p:cNvSpPr/>
          <p:nvPr/>
        </p:nvSpPr>
        <p:spPr>
          <a:xfrm>
            <a:off x="914400" y="5638800"/>
            <a:ext cx="7328515" cy="451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956289" y="5656556"/>
            <a:ext cx="7244736" cy="40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14400" y="5105401"/>
            <a:ext cx="7328515" cy="523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100000" sy="100000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blipFill rotWithShape="1">
            <a:blip r:embed="rId13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372863" y="372863"/>
            <a:ext cx="8380520" cy="11185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  <a:defRPr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windows/bas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JOSEPHINE MCKELVY</a:t>
            </a: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604705" y="3227034"/>
            <a:ext cx="6629400" cy="121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INTRODUCTION TO RSTUDIO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KINDS OF DATA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8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Levels of Measurement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Interval</a:t>
            </a:r>
            <a:r>
              <a:rPr lang="en-US"/>
              <a:t>: continuous variable with standardized distance between points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Temperature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Ratio</a:t>
            </a:r>
            <a:r>
              <a:rPr lang="en-US"/>
              <a:t>: standardized, continuous variable with a meaningful zero-value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Income</a:t>
            </a: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GETTING STARTED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Download RStudio in the Software Center or:</a:t>
            </a:r>
            <a:b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https://www.rstudio.com/products/rstudio/download/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4008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makes R easier to use.</a:t>
            </a:r>
            <a:endParaRPr/>
          </a:p>
          <a:p>
            <a:pPr marL="640080" marR="0" lvl="1" indent="-101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you open RStudio for the first time, it will prompt you to download R:</a:t>
            </a:r>
            <a:endParaRPr/>
          </a:p>
          <a:p>
            <a:pPr marL="64008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https://cran.r-project.org/bin/windows/base/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4008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Just install the 64-bit. Windows 7 or later tend to be 64-bit and allows R to use more memory space.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PARTS OF RSTUDIO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PANES</a:t>
            </a: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357300" y="596375"/>
            <a:ext cx="84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D9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 Editor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pane where you should write and save your code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cript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66675" y="1905000"/>
            <a:ext cx="5334000" cy="2819400"/>
          </a:xfrm>
          <a:prstGeom prst="roundRect">
            <a:avLst>
              <a:gd name="adj" fmla="val 3686"/>
            </a:avLst>
          </a:prstGeom>
          <a:noFill/>
          <a:ln w="25400" cap="flat" cmpd="sng">
            <a:solidFill>
              <a:srgbClr val="A984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438497" y="596384"/>
            <a:ext cx="82670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D9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Console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pane that shows the progress of the commands you’ve run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76200" y="4724400"/>
            <a:ext cx="5334000" cy="2057400"/>
          </a:xfrm>
          <a:prstGeom prst="roundRect">
            <a:avLst>
              <a:gd name="adj" fmla="val 3686"/>
            </a:avLst>
          </a:prstGeom>
          <a:noFill/>
          <a:ln w="25400" cap="flat" cmpd="sng">
            <a:solidFill>
              <a:srgbClr val="A984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1404600" y="457200"/>
            <a:ext cx="6334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D9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Environment/Workspace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pane that shows (and temporarily stores) the data &amp; objects you’ve created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5410200" y="1905000"/>
            <a:ext cx="3700272" cy="1752600"/>
          </a:xfrm>
          <a:prstGeom prst="roundRect">
            <a:avLst>
              <a:gd name="adj" fmla="val 3686"/>
            </a:avLst>
          </a:prstGeom>
          <a:noFill/>
          <a:ln w="25400" cap="flat" cmpd="sng">
            <a:solidFill>
              <a:srgbClr val="A984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25575"/>
            <a:ext cx="9144000" cy="5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681352" y="596384"/>
            <a:ext cx="77812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D921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Viewer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pane with the resources &amp; everything else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5385816" y="3660648"/>
            <a:ext cx="3700272" cy="3121152"/>
          </a:xfrm>
          <a:prstGeom prst="roundRect">
            <a:avLst>
              <a:gd name="adj" fmla="val 3686"/>
            </a:avLst>
          </a:prstGeom>
          <a:noFill/>
          <a:ln w="25400" cap="flat" cmpd="sng">
            <a:solidFill>
              <a:srgbClr val="A984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CODING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SOURCE FILE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new file or open a saved file.</a:t>
            </a:r>
            <a:endParaRPr/>
          </a:p>
          <a:p>
            <a:pPr marL="64008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2"/>
                </a:solidFill>
              </a:rPr>
              <a:t>R Script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the code that you will run to conduct your analysis</a:t>
            </a:r>
            <a:endParaRPr/>
          </a:p>
          <a:p>
            <a:pPr marL="64008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2"/>
                </a:solidFill>
              </a:rPr>
              <a:t>R Markdown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exports your script and output to a *.pdf or *.doc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B7C72"/>
                </a:solidFill>
              </a:rPr>
              <a:t>COMPUTING TERMS</a:t>
            </a:r>
            <a:endParaRPr>
              <a:solidFill>
                <a:srgbClr val="6B7C72"/>
              </a:solidFill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6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CD921A"/>
                </a:solidFill>
              </a:rPr>
              <a:t>function calls</a:t>
            </a:r>
            <a:r>
              <a:rPr lang="en-US"/>
              <a:t>: commands, tasks, or actions you can do to the data that returns a value (e.g., summarize, regress, plot, etc.)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function(data, arguments)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CD921A"/>
                </a:solidFill>
              </a:rPr>
              <a:t>assignment</a:t>
            </a:r>
            <a:r>
              <a:rPr lang="en-US"/>
              <a:t>: storing the results of a function to a specific object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OBJECT &lt;- mean(x)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OBJECT = mean(x)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•"/>
            </a:pPr>
            <a:r>
              <a:rPr lang="en-US" b="1">
                <a:solidFill>
                  <a:srgbClr val="CD921A"/>
                </a:solidFill>
              </a:rPr>
              <a:t>packages</a:t>
            </a:r>
            <a:r>
              <a:rPr lang="en-US"/>
              <a:t>: a set of compiled code to run certain commands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•"/>
            </a:pPr>
            <a:r>
              <a:rPr lang="en-US" sz="1800"/>
              <a:t>You only need to download/install a package once.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•"/>
            </a:pPr>
            <a:r>
              <a:rPr lang="en-US" sz="1800"/>
              <a:t>But you have to attach/load the package(s) into each session when you use them.</a:t>
            </a:r>
            <a:endParaRPr sz="18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CD921A"/>
                </a:solidFill>
              </a:rPr>
              <a:t>library</a:t>
            </a:r>
            <a:r>
              <a:rPr lang="en-US"/>
              <a:t>: directory where the package is stored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CD921A"/>
                </a:solidFill>
              </a:rPr>
              <a:t>code</a:t>
            </a:r>
            <a:r>
              <a:rPr lang="en-US"/>
              <a:t>/</a:t>
            </a:r>
            <a:r>
              <a:rPr lang="en-US" b="1">
                <a:solidFill>
                  <a:srgbClr val="CD921A"/>
                </a:solidFill>
              </a:rPr>
              <a:t>script</a:t>
            </a:r>
            <a:r>
              <a:rPr lang="en-US"/>
              <a:t>: a savable set of commands you’ll run</a:t>
            </a:r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t="2406" b="4327"/>
          <a:stretch/>
        </p:blipFill>
        <p:spPr>
          <a:xfrm>
            <a:off x="98950" y="1752600"/>
            <a:ext cx="8946099" cy="496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/>
              <a:t>GOALS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US" sz="2220">
                <a:solidFill>
                  <a:srgbClr val="FFFFFF"/>
                </a:solidFill>
              </a:rPr>
              <a:t>Cover basic computing/programming concepts</a:t>
            </a:r>
            <a:endParaRPr sz="222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US" sz="2220">
                <a:solidFill>
                  <a:srgbClr val="FFFFFF"/>
                </a:solidFill>
              </a:rPr>
              <a:t>Recap measurement &amp; statistical concepts</a:t>
            </a:r>
            <a:endParaRPr sz="222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US" sz="2220">
                <a:solidFill>
                  <a:srgbClr val="FFFFFF"/>
                </a:solidFill>
              </a:rPr>
              <a:t>Demonstrate relevant sociological</a:t>
            </a:r>
            <a:br>
              <a:rPr lang="en-US" sz="2220">
                <a:solidFill>
                  <a:srgbClr val="FFFFFF"/>
                </a:solidFill>
              </a:rPr>
            </a:br>
            <a:r>
              <a:rPr lang="en-US" sz="2220">
                <a:solidFill>
                  <a:srgbClr val="FFFFFF"/>
                </a:solidFill>
              </a:rPr>
              <a:t>data analysis, interpretation </a:t>
            </a:r>
            <a:br>
              <a:rPr lang="en-US" sz="2220">
                <a:solidFill>
                  <a:srgbClr val="FFFFFF"/>
                </a:solidFill>
              </a:rPr>
            </a:br>
            <a:r>
              <a:rPr lang="en-US" sz="2220">
                <a:solidFill>
                  <a:srgbClr val="FFFFFF"/>
                </a:solidFill>
              </a:rPr>
              <a:t>&amp; visualization in R</a:t>
            </a:r>
            <a:endParaRPr sz="2220">
              <a:solidFill>
                <a:srgbClr val="FFFFFF"/>
              </a:solidFill>
            </a:endParaRPr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HOT KEYS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 + minus to create &lt;-</a:t>
            </a:r>
            <a:endParaRPr/>
          </a:p>
          <a:p>
            <a:pPr marL="64008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</a:t>
            </a:r>
            <a:r>
              <a:rPr lang="en-US" sz="2000" b="1" i="0" u="none" strike="noStrike" cap="none">
                <a:solidFill>
                  <a:schemeClr val="dk2"/>
                </a:solidFill>
              </a:rPr>
              <a:t>assigns 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(or </a:t>
            </a:r>
            <a:r>
              <a:rPr lang="en-US"/>
              <a:t>stores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whatever functions you want to run </a:t>
            </a:r>
            <a:b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an object that you can name:</a:t>
            </a:r>
            <a:endParaRPr/>
          </a:p>
          <a:p>
            <a:pPr marL="64008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en-US" sz="120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&lt;- function (data, arguments)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CTRL + ENTER to run selected lines of script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to include documentation (or reminders about what your code does) that do not compile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 the first 3 letters of a function or object and RStudio will show autocomplete options.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i</a:t>
            </a:r>
            <a:r>
              <a:rPr lang="en-US"/>
              <a:t>ndicate</a:t>
            </a: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 a subset:</a:t>
            </a:r>
            <a:endParaRPr/>
          </a:p>
          <a:p>
            <a:pPr marL="64008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r>
              <a:rPr lang="en-US" sz="120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VARIABLES</a:t>
            </a:r>
            <a:endParaRPr sz="120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64008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ourier New"/>
              <a:buChar char="•"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-US" sz="120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endParaRPr sz="120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76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 CONVENTIONS</a:t>
            </a:r>
            <a:endParaRPr>
              <a:solidFill>
                <a:srgbClr val="6B7C72"/>
              </a:solidFill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6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 is case-sensitive.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Names need to start with a character (no numbers or symbols)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= assigns a value to an object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== identifies cases where two </a:t>
            </a:r>
            <a:r>
              <a:rPr lang="en-US" b="1" dirty="0"/>
              <a:t>elements </a:t>
            </a:r>
            <a:r>
              <a:rPr lang="en-US" dirty="0"/>
              <a:t>(like an index and a value) are equal (e.g., if the ID# is 7, ID == 7)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&amp; means and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| means or</a:t>
            </a:r>
            <a:endParaRPr dirty="0"/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SET A DIRECTORY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SET A DIRECTORY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folder where RStudio will import your data and save your plots.</a:t>
            </a:r>
            <a:endParaRPr/>
          </a:p>
          <a:p>
            <a:pPr marL="3429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this folder as your working </a:t>
            </a:r>
            <a:r>
              <a:rPr lang="en-US" sz="2400" b="1" i="0" u="none" strike="noStrike" cap="none">
                <a:solidFill>
                  <a:schemeClr val="dk2"/>
                </a:solidFill>
              </a:rPr>
              <a:t>directory </a:t>
            </a: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inserting the filepath in the quotes.</a:t>
            </a:r>
            <a:endParaRPr/>
          </a:p>
          <a:p>
            <a:pPr marL="342900" marR="0" lvl="0" indent="-762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setwd(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“LOCAL FILEPATH”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774326" y="304800"/>
            <a:ext cx="759534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 start a new project in a new working directory. </a:t>
            </a:r>
            <a:b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can set this directory to be a folder in a cloud storage service </a:t>
            </a:r>
            <a:b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instead of a local folder, trapped on your machine.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97" name="Shape 297"/>
          <p:cNvGrpSpPr/>
          <p:nvPr/>
        </p:nvGrpSpPr>
        <p:grpSpPr>
          <a:xfrm>
            <a:off x="0" y="1422793"/>
            <a:ext cx="9144000" cy="5435207"/>
            <a:chOff x="0" y="1422793"/>
            <a:chExt cx="9144000" cy="5435207"/>
          </a:xfrm>
        </p:grpSpPr>
        <p:grpSp>
          <p:nvGrpSpPr>
            <p:cNvPr id="298" name="Shape 298"/>
            <p:cNvGrpSpPr/>
            <p:nvPr/>
          </p:nvGrpSpPr>
          <p:grpSpPr>
            <a:xfrm>
              <a:off x="0" y="1422793"/>
              <a:ext cx="9144000" cy="5435207"/>
              <a:chOff x="0" y="711396"/>
              <a:chExt cx="9144000" cy="5435207"/>
            </a:xfrm>
          </p:grpSpPr>
          <p:pic>
            <p:nvPicPr>
              <p:cNvPr id="299" name="Shape 29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711396"/>
                <a:ext cx="9144000" cy="54352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0" name="Shape 300"/>
              <p:cNvSpPr/>
              <p:nvPr/>
            </p:nvSpPr>
            <p:spPr>
              <a:xfrm>
                <a:off x="8458200" y="914400"/>
                <a:ext cx="685800" cy="304800"/>
              </a:xfrm>
              <a:prstGeom prst="ellipse">
                <a:avLst/>
              </a:prstGeom>
              <a:noFill/>
              <a:ln w="25400" cap="flat" cmpd="sng">
                <a:solidFill>
                  <a:srgbClr val="A984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cxnSp>
          <p:nvCxnSpPr>
            <p:cNvPr id="301" name="Shape 301"/>
            <p:cNvCxnSpPr>
              <a:stCxn id="302" idx="3"/>
            </p:cNvCxnSpPr>
            <p:nvPr/>
          </p:nvCxnSpPr>
          <p:spPr>
            <a:xfrm rot="10800000" flipH="1">
              <a:off x="7703618" y="2590904"/>
              <a:ext cx="297300" cy="232500"/>
            </a:xfrm>
            <a:prstGeom prst="straightConnector1">
              <a:avLst/>
            </a:prstGeom>
            <a:noFill/>
            <a:ln w="9525" cap="flat" cmpd="sng">
              <a:solidFill>
                <a:srgbClr val="CD4F3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2" name="Shape 302"/>
            <p:cNvSpPr txBox="1"/>
            <p:nvPr/>
          </p:nvSpPr>
          <p:spPr>
            <a:xfrm>
              <a:off x="6477000" y="2500238"/>
              <a:ext cx="122661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Here are </a:t>
              </a:r>
              <a:b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some projects</a:t>
              </a:r>
              <a:b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 created.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B86AF-4060-488D-BD81-564F32323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9D2B22-F056-438B-B39A-E9D999F4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DF765-741B-48A6-A896-1EFBB888F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76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IMPORT DATASET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IMPORT DATASET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you don’t have this </a:t>
            </a:r>
            <a:r>
              <a:rPr lang="en-US"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package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(or set of compiled code), install it before using it for the first time.</a:t>
            </a:r>
            <a:endParaRPr/>
          </a:p>
          <a:p>
            <a:pPr marL="3429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Then you can load this </a:t>
            </a:r>
            <a:r>
              <a:rPr lang="en-US"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library</a:t>
            </a: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(or directory where the package is stored) and call the functions in it. You’ll have to load the library for each session you start.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101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“qualtRics”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(qualtRics)</a:t>
            </a:r>
            <a:endParaRPr/>
          </a:p>
          <a:p>
            <a:pPr marL="342900" marR="0" lvl="0" indent="-101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MISSING DATA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6868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28600">
              <a:spcBef>
                <a:spcPts val="0"/>
              </a:spcBef>
              <a:buClr>
                <a:srgbClr val="93A299"/>
              </a:buClr>
              <a:buSzPts val="2000"/>
            </a:pPr>
            <a:r>
              <a:rPr lang="en-US" sz="2000" dirty="0">
                <a:solidFill>
                  <a:srgbClr val="564B3C"/>
                </a:solidFill>
              </a:rPr>
              <a:t>Make sure the dataset is in your directory folder.</a:t>
            </a:r>
            <a:endParaRPr lang="en-US" sz="2000" dirty="0"/>
          </a:p>
          <a:p>
            <a:pPr marL="342900" indent="-228600">
              <a:spcBef>
                <a:spcPts val="0"/>
              </a:spcBef>
              <a:buClr>
                <a:srgbClr val="93A299"/>
              </a:buClr>
              <a:buSzPts val="2000"/>
            </a:pPr>
            <a:r>
              <a:rPr lang="en-US" sz="2000" b="0" i="0" u="none" strike="noStrike" cap="none" dirty="0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in the data with the “</a:t>
            </a:r>
            <a:r>
              <a:rPr lang="en-US" sz="2000" b="0" i="0" u="none" strike="noStrike" cap="none" dirty="0" err="1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readSurvey</a:t>
            </a:r>
            <a:r>
              <a:rPr lang="en-US" sz="2000" b="0" i="0" u="none" strike="noStrike" cap="none" dirty="0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function </a:t>
            </a:r>
            <a:br>
              <a:rPr lang="en-US" sz="2000" b="0" i="0" u="none" strike="noStrike" cap="none" dirty="0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b="0" i="0" u="none" strike="noStrike" cap="none" dirty="0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“</a:t>
            </a:r>
            <a:r>
              <a:rPr lang="en-US" sz="2000" b="0" i="0" u="none" strike="noStrike" cap="none" dirty="0" err="1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qualtRics</a:t>
            </a:r>
            <a:r>
              <a:rPr lang="en-US" sz="2000" b="0" i="0" u="none" strike="noStrike" cap="none" dirty="0">
                <a:solidFill>
                  <a:srgbClr val="564B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library</a:t>
            </a:r>
            <a:r>
              <a:rPr lang="en-US" sz="2000" dirty="0">
                <a:solidFill>
                  <a:srgbClr val="564B3C"/>
                </a:solidFill>
              </a:rPr>
              <a:t>.</a:t>
            </a:r>
            <a:endParaRPr lang="en-US" sz="2000" b="0" i="0" u="none" strike="noStrike" cap="none" dirty="0">
              <a:solidFill>
                <a:srgbClr val="564B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indent="-228600">
              <a:spcBef>
                <a:spcPts val="0"/>
              </a:spcBef>
              <a:buClr>
                <a:srgbClr val="93A299"/>
              </a:buClr>
              <a:buSzPts val="2000"/>
            </a:pPr>
            <a:r>
              <a:rPr lang="en-US" sz="2000" dirty="0">
                <a:solidFill>
                  <a:srgbClr val="564B3C"/>
                </a:solidFill>
              </a:rPr>
              <a:t>Replace missing values with “99” or whatever symbol you’re using </a:t>
            </a:r>
            <a:br>
              <a:rPr lang="en-US" sz="2000" dirty="0">
                <a:solidFill>
                  <a:srgbClr val="564B3C"/>
                </a:solidFill>
              </a:rPr>
            </a:br>
            <a:r>
              <a:rPr lang="en-US" sz="2000" dirty="0">
                <a:solidFill>
                  <a:srgbClr val="564B3C"/>
                </a:solidFill>
              </a:rPr>
              <a:t>to indicate missing data.</a:t>
            </a:r>
            <a:endParaRPr lang="en-US" sz="2000" dirty="0"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rgbClr val="93A299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564B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rgbClr val="93A299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RAWDATA.DF &lt;- </a:t>
            </a:r>
            <a:r>
              <a:rPr lang="en-US" sz="1200" b="0" i="0" u="none" strike="noStrike" cap="none" dirty="0" err="1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readSurvey</a:t>
            </a: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“NAME OF DATASET.csv”</a:t>
            </a: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lang="en-US" sz="1200" b="0" i="0" u="none" strike="noStrike" cap="none" dirty="0" err="1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na.strings</a:t>
            </a: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“99”</a:t>
            </a:r>
            <a:r>
              <a:rPr lang="en-US" sz="1200" b="0" i="0" u="none" strike="noStrike" cap="none" dirty="0">
                <a:solidFill>
                  <a:srgbClr val="564B3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rgbClr val="93A299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564B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/>
              <a:t>Or do this after you read in the data:</a:t>
            </a:r>
          </a:p>
          <a:p>
            <a:pPr marL="342900" indent="-228600">
              <a:spcBef>
                <a:spcPts val="400"/>
              </a:spcBef>
              <a:buSzPts val="2000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RAWDATA.DF[RAWDATA.DF==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"."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 &lt;-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#if a period denotes missing data</a:t>
            </a:r>
            <a:endParaRPr lang="en-US" sz="1200" dirty="0"/>
          </a:p>
          <a:p>
            <a:pPr marL="3429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 do this on a variable-by-variable basis:</a:t>
            </a:r>
            <a:endParaRPr dirty="0"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RAWDATA.DF$VARIABLE1[RAWDATA.DF$VARIABLE1==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"."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 &lt;-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#if a period denotes missing data</a:t>
            </a:r>
            <a:endParaRPr dirty="0"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RAWDATA.DF$VARIABLE2[RAWDATA.DF$VARIABLE2==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 &lt;-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#if a space denotes missing data</a:t>
            </a:r>
            <a:endParaRPr dirty="0"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RAWDATA.DF$VARIABLE3[RAWDATA.DF$VARIABLE3==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99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 &lt;-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#if a value denotes missing data</a:t>
            </a:r>
            <a:endParaRPr dirty="0"/>
          </a:p>
          <a:p>
            <a:pPr marL="342900" marR="0" lvl="0" indent="-762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QUALTRICS RESPONSES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31" name="Shape 3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752599"/>
            <a:ext cx="9144000" cy="491013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152400" y="2819400"/>
            <a:ext cx="8915400" cy="3048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OVERVIEW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Structures (and other terms)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Downloading RStudio &amp; R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Parts of RStudio</a:t>
            </a:r>
            <a:endParaRPr/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/>
              <a:t>Setting D</a:t>
            </a: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irector</a:t>
            </a:r>
            <a:r>
              <a:rPr lang="en-US" sz="2220"/>
              <a:t>ies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Importing </a:t>
            </a:r>
            <a:r>
              <a:rPr lang="en-US" sz="2220"/>
              <a:t>&amp; Cleaning D</a:t>
            </a:r>
            <a:r>
              <a:rPr lang="en-US" sz="222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ata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Char char="•"/>
            </a:pPr>
            <a:r>
              <a:rPr lang="en-US" sz="2220"/>
              <a:t>Analyzing Data</a:t>
            </a:r>
            <a:endParaRPr sz="2220"/>
          </a:p>
          <a:p>
            <a:pPr marL="640080" marR="0" lvl="1" indent="-2159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/>
              <a:t>Factor Analysis</a:t>
            </a:r>
            <a:endParaRPr sz="1800"/>
          </a:p>
          <a:p>
            <a:pPr marL="640080" marR="0" lvl="1" indent="-2159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/>
              <a:t>Correlation Matrices</a:t>
            </a:r>
            <a:endParaRPr sz="1800"/>
          </a:p>
          <a:p>
            <a:pPr marL="640080" marR="0" lvl="1" indent="-2159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/>
              <a:t>Regression</a:t>
            </a:r>
            <a:endParaRPr sz="1800"/>
          </a:p>
          <a:p>
            <a:pPr marL="342900" marR="0" lvl="0" indent="-22860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Data Visualization</a:t>
            </a:r>
            <a:endParaRPr/>
          </a:p>
          <a:p>
            <a:pPr marL="640080" lvl="1" indent="-215900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/>
              <a:t>Tables</a:t>
            </a:r>
            <a:endParaRPr sz="1800"/>
          </a:p>
          <a:p>
            <a:pPr marL="640080" lvl="1" indent="-215900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/>
              <a:t>Plots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None/>
            </a:pPr>
            <a:endParaRPr sz="1800"/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87629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Arial"/>
              <a:buNone/>
            </a:pPr>
            <a:endParaRPr sz="222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3C36-6194-4E33-BB7D-8451C185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USING QUALTRICS?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91EAA-24D0-4DD6-9FBD-7BF568649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u="none" strike="noStrike" cap="none" dirty="0">
                <a:solidFill>
                  <a:schemeClr val="dk2"/>
                </a:solidFill>
                <a:latin typeface="Century Gothic" panose="020B0502020202020204" pitchFamily="34" charset="0"/>
                <a:ea typeface="Courier New"/>
                <a:cs typeface="Courier New"/>
                <a:sym typeface="Courier New"/>
              </a:rPr>
              <a:t>**1-based index**: R starts with the first row of obs. being "1";</a:t>
            </a:r>
          </a:p>
          <a:p>
            <a:r>
              <a:rPr lang="en-US" sz="2000" b="0" i="0" u="none" strike="noStrike" cap="none" dirty="0">
                <a:solidFill>
                  <a:schemeClr val="dk2"/>
                </a:solidFill>
                <a:latin typeface="Century Gothic" panose="020B0502020202020204" pitchFamily="34" charset="0"/>
                <a:ea typeface="Courier New"/>
                <a:cs typeface="Courier New"/>
                <a:sym typeface="Courier New"/>
              </a:rPr>
              <a:t>3:nrow means that your responses/obs. start on row 4 until the Nth row. </a:t>
            </a:r>
            <a:endParaRPr lang="en-US" sz="2000" dirty="0">
              <a:latin typeface="Century Gothic" panose="020B0502020202020204" pitchFamily="34" charset="0"/>
              <a:ea typeface="Courier New"/>
              <a:cs typeface="Courier New"/>
              <a:sym typeface="Courier New"/>
            </a:endParaRPr>
          </a:p>
          <a:p>
            <a:r>
              <a:rPr lang="en-US" sz="2000" b="0" i="0" u="none" strike="noStrike" cap="none" dirty="0">
                <a:solidFill>
                  <a:schemeClr val="dk2"/>
                </a:solidFill>
                <a:latin typeface="Century Gothic" panose="020B0502020202020204" pitchFamily="34" charset="0"/>
                <a:ea typeface="Courier New"/>
                <a:cs typeface="Courier New"/>
                <a:sym typeface="Courier New"/>
              </a:rPr>
              <a:t>Check your dataset to see which row the actual observations start.</a:t>
            </a:r>
          </a:p>
          <a:p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newdata.df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&lt;-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[3:nrow(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rawdata.df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),] </a:t>
            </a:r>
            <a:b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#Confirm the number of obs. and variables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C32-E7A4-489F-8A1D-729722F9B8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32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150"/>
              <a:buFont typeface="Book Antiqua"/>
              <a:buNone/>
            </a:pPr>
            <a:r>
              <a:rPr lang="en-US" sz="315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EXPORTING DATA FROM QUALTRICS</a:t>
            </a:r>
            <a:endParaRPr sz="315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40" name="Shape 3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057400"/>
            <a:ext cx="9144000" cy="430758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(haven)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RAWSTATA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read_dta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GSS.dta</a:t>
            </a:r>
            <a:r>
              <a:rPr lang="en-US" sz="1200" dirty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29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CLEAN THE DATA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DROPPING CASES, </a:t>
            </a:r>
            <a:r>
              <a:rPr lang="en-US"/>
              <a:t>cont</a:t>
            </a: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an analytic dataframe (DATA.DF) where listwise deletion removes cases with missing data: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DATA.DF &lt;- na.omit(RAWDATA.DF)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Drop certain cases (e.g., case number 7):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DATA.DF &lt;- DATA.DF[!DATA.DF$IDENTIFER==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“7”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,]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CREATING FACTORS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7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 a continuous variable into nominal categories: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DATA.DF$VARIABLE &lt;- cut(DATA.DF$VARIABLE, c(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0,6,8,10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This means that values 0-6 is one category, 7-8 is another category, and 9-10 is the third category.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levels of responses &amp; label the response values for a factor (ordinal variable):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DATA.DF$VARIABLE = factor(DATA.DF$VARIABLE,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levels = c(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1,2,3,4,5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labels = c(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"Strongly Disagree", "Disagree", "Neither", "Agree", "Strongly Agree"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ordered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 the variables: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names(DATA.DF) &lt;- c(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“Variable name”, “Likert-scale Item”, “Column Header”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8EB5-307F-4CD3-A34C-00B0DEDAE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8ECE702-F8EC-4A91-9DA5-C95E596C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77" y="491236"/>
            <a:ext cx="5471634" cy="5875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66D05-8675-449B-BFB9-7F69B3036D85}"/>
              </a:ext>
            </a:extLst>
          </p:cNvPr>
          <p:cNvSpPr txBox="1"/>
          <p:nvPr/>
        </p:nvSpPr>
        <p:spPr>
          <a:xfrm>
            <a:off x="556054" y="41024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3CD5D4-E8B1-41AC-80A1-2E548AAE6490}"/>
              </a:ext>
            </a:extLst>
          </p:cNvPr>
          <p:cNvGrpSpPr/>
          <p:nvPr/>
        </p:nvGrpSpPr>
        <p:grpSpPr>
          <a:xfrm>
            <a:off x="134689" y="1495168"/>
            <a:ext cx="1384573" cy="4871597"/>
            <a:chOff x="134689" y="1495168"/>
            <a:chExt cx="1384573" cy="4871597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E530151D-09FA-482E-9FDE-87EF7B83A7DD}"/>
                </a:ext>
              </a:extLst>
            </p:cNvPr>
            <p:cNvSpPr/>
            <p:nvPr/>
          </p:nvSpPr>
          <p:spPr>
            <a:xfrm>
              <a:off x="1334531" y="1495168"/>
              <a:ext cx="184731" cy="487159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0157ED-8F7A-4334-AB12-82ACF1F296ED}"/>
                </a:ext>
              </a:extLst>
            </p:cNvPr>
            <p:cNvSpPr txBox="1"/>
            <p:nvPr/>
          </p:nvSpPr>
          <p:spPr>
            <a:xfrm>
              <a:off x="134689" y="3777077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10 </a:t>
              </a:r>
              <a:r>
                <a:rPr lang="en-US" b="1" dirty="0">
                  <a:latin typeface="Century Gothic" panose="020B0502020202020204" pitchFamily="34" charset="0"/>
                </a:rPr>
                <a:t>variables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4D6F63-4A4E-4EAB-A1AB-C43375730215}"/>
              </a:ext>
            </a:extLst>
          </p:cNvPr>
          <p:cNvGrpSpPr/>
          <p:nvPr/>
        </p:nvGrpSpPr>
        <p:grpSpPr>
          <a:xfrm>
            <a:off x="7048325" y="2034628"/>
            <a:ext cx="2002377" cy="523220"/>
            <a:chOff x="7307817" y="2046985"/>
            <a:chExt cx="2002377" cy="523220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317DB53E-46C5-4E11-9767-FB5FC68E002D}"/>
                </a:ext>
              </a:extLst>
            </p:cNvPr>
            <p:cNvSpPr/>
            <p:nvPr/>
          </p:nvSpPr>
          <p:spPr>
            <a:xfrm>
              <a:off x="7307817" y="2061460"/>
              <a:ext cx="205090" cy="49427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AF57E6-30F0-41A5-9842-307595BFC957}"/>
                </a:ext>
              </a:extLst>
            </p:cNvPr>
            <p:cNvSpPr txBox="1"/>
            <p:nvPr/>
          </p:nvSpPr>
          <p:spPr>
            <a:xfrm>
              <a:off x="7512907" y="2046985"/>
              <a:ext cx="17972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5 possible choices </a:t>
              </a:r>
              <a:br>
                <a:rPr lang="en-US" dirty="0">
                  <a:latin typeface="Century Gothic" panose="020B0502020202020204" pitchFamily="34" charset="0"/>
                </a:rPr>
              </a:br>
              <a:r>
                <a:rPr lang="en-US" dirty="0">
                  <a:latin typeface="Century Gothic" panose="020B0502020202020204" pitchFamily="34" charset="0"/>
                </a:rPr>
                <a:t>or </a:t>
              </a:r>
              <a:r>
                <a:rPr lang="en-US" b="1" dirty="0">
                  <a:latin typeface="Century Gothic" panose="020B0502020202020204" pitchFamily="34" charset="0"/>
                </a:rPr>
                <a:t>levels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01B38-8E97-493D-B112-C428AC25909B}"/>
              </a:ext>
            </a:extLst>
          </p:cNvPr>
          <p:cNvGrpSpPr/>
          <p:nvPr/>
        </p:nvGrpSpPr>
        <p:grpSpPr>
          <a:xfrm>
            <a:off x="7056325" y="840259"/>
            <a:ext cx="1761272" cy="640434"/>
            <a:chOff x="7340531" y="1915296"/>
            <a:chExt cx="1761272" cy="640434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DD8A716-1FEA-471B-A886-D209A59DEB7F}"/>
                </a:ext>
              </a:extLst>
            </p:cNvPr>
            <p:cNvSpPr/>
            <p:nvPr/>
          </p:nvSpPr>
          <p:spPr>
            <a:xfrm>
              <a:off x="7340531" y="1915296"/>
              <a:ext cx="172375" cy="64043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17C185-61F9-4C9A-8716-58B76C310F19}"/>
                </a:ext>
              </a:extLst>
            </p:cNvPr>
            <p:cNvSpPr txBox="1"/>
            <p:nvPr/>
          </p:nvSpPr>
          <p:spPr>
            <a:xfrm>
              <a:off x="7512906" y="1973903"/>
              <a:ext cx="1588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names or </a:t>
              </a:r>
              <a:r>
                <a:rPr lang="en-US" b="1" dirty="0">
                  <a:latin typeface="Century Gothic" panose="020B0502020202020204" pitchFamily="34" charset="0"/>
                </a:rPr>
                <a:t>levels </a:t>
              </a:r>
              <a:br>
                <a:rPr lang="en-US" b="1" dirty="0">
                  <a:latin typeface="Century Gothic" panose="020B0502020202020204" pitchFamily="34" charset="0"/>
                </a:rPr>
              </a:br>
              <a:r>
                <a:rPr lang="en-US" dirty="0">
                  <a:latin typeface="Century Gothic" panose="020B0502020202020204" pitchFamily="34" charset="0"/>
                </a:rPr>
                <a:t>for each choice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76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SUBSET THE DATA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#keep if a specific variable, VARIABLE, is not missing a value:</a:t>
            </a:r>
            <a:endParaRPr sz="1200" b="0" i="0" u="none" strike="noStrike" cap="none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DATA1.DF &lt;- subset(DATA.DF, !is.na(VARIABLE)) </a:t>
            </a:r>
            <a:endParaRPr sz="1200"/>
          </a:p>
          <a:p>
            <a:pPr marL="342900" marR="0" lvl="0" indent="-1460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#keep certain columns only (e.g., keep columns 1 through 12):</a:t>
            </a:r>
            <a:endParaRPr sz="1200" b="0" i="0" u="none" strike="noStrike" cap="none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DATA2.DF &lt;- DATA.DF[,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1:12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/>
          </a:p>
          <a:p>
            <a:pPr marL="342900" marR="0" lvl="0" indent="-1460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#keep if a variable is one of two values (e.g., if the value for the variable time.point is either fall or spring):</a:t>
            </a:r>
            <a:endParaRPr sz="1200"/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DATA3.DF &lt;- subset(DATA.DF,time.point==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"Fall"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| time.point==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"Spring"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/>
          </a:p>
          <a:p>
            <a:pPr marL="342900" marR="0" lvl="0" indent="-1460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#keep certain columns if a variable is a certain value (e.g., keep columns 3 to 12 if the value for the variable time.point is spring):</a:t>
            </a:r>
            <a:endParaRPr sz="1200"/>
          </a:p>
          <a:p>
            <a:pPr marL="342900" marR="0" lvl="0" indent="-2222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DATA4.DF &lt;- subset(DATA.DF, time.point==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"Spring"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select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3:12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 dirty="0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PRINCIPAL COMPONENTS ANALYSIS</a:t>
            </a:r>
            <a:endParaRPr sz="4000" b="0" i="0" u="none" strike="noStrike" cap="none" dirty="0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PRINICIPAL COMPONENTS</a:t>
            </a:r>
            <a:endParaRPr dirty="0"/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are some distinct, uncorrelated variables (i.e., </a:t>
            </a:r>
            <a:r>
              <a:rPr lang="en-US" b="1" dirty="0"/>
              <a:t>principal components</a:t>
            </a:r>
            <a:r>
              <a:rPr lang="en-US" dirty="0"/>
              <a:t>) in a set of survey items with a similar scale (e.g., 5-point Likert-scale items) that accounts for the variability in the data?</a:t>
            </a:r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Principal Components Analysis (PCA):</a:t>
            </a:r>
            <a:endParaRPr dirty="0"/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OBJECT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princomp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Summary(OBJECT) </a:t>
            </a:r>
            <a:r>
              <a:rPr lang="en-US" sz="1200" dirty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#r-square values for each component</a:t>
            </a: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Loadings (OBJECT) </a:t>
            </a:r>
            <a:r>
              <a:rPr lang="en-US" sz="1200" dirty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principal components loadings or scores</a:t>
            </a: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t="1853" b="12301"/>
          <a:stretch/>
        </p:blipFill>
        <p:spPr>
          <a:xfrm>
            <a:off x="1661046" y="0"/>
            <a:ext cx="58219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PRINICIPAL COMPONENTS</a:t>
            </a:r>
            <a:endParaRPr dirty="0"/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</a:pPr>
            <a:r>
              <a:rPr lang="en-US" dirty="0"/>
              <a:t>interpretation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670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CORRELATION </a:t>
            </a:r>
            <a:r>
              <a:rPr lang="en-US"/>
              <a:t>COEFFICIENTS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</a:t>
            </a:r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kind of (linear) relationship exists between two </a:t>
            </a:r>
            <a:r>
              <a:rPr lang="en-US" b="1" dirty="0"/>
              <a:t>continuous </a:t>
            </a:r>
            <a:r>
              <a:rPr lang="en-US" dirty="0"/>
              <a:t>variables? Are they changing together?</a:t>
            </a:r>
            <a:endParaRPr dirty="0"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Pearson’s product moment correlation coefficient:</a:t>
            </a:r>
            <a:endParaRPr dirty="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(DATA$VARIABLE1, DATA$VARIABLE2)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</a:t>
            </a:r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kind of (nonlinear) relationship exists between two continuous or </a:t>
            </a:r>
            <a:r>
              <a:rPr lang="en-US" b="1" dirty="0"/>
              <a:t>categorical </a:t>
            </a:r>
            <a:r>
              <a:rPr lang="en-US" dirty="0"/>
              <a:t>variables? Are they changing together?</a:t>
            </a:r>
            <a:endParaRPr dirty="0"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Spearman’s rank-order correlation coefficient:</a:t>
            </a:r>
            <a:endParaRPr dirty="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(DATA$VARIABLE1, DATA$VARIABLE2, method = </a:t>
            </a:r>
            <a:r>
              <a:rPr lang="en-US" sz="1200" dirty="0">
                <a:solidFill>
                  <a:srgbClr val="0068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“spearman”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</a:t>
            </a: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Correlation Coefficient: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Direction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positive </a:t>
            </a:r>
            <a:r>
              <a:rPr lang="en-US"/>
              <a:t>coefficient: both variables go in the same direction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negative </a:t>
            </a:r>
            <a:r>
              <a:rPr lang="en-US"/>
              <a:t>coefficient: as 1 variable increases, the other variable decreases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Strength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value close to </a:t>
            </a:r>
            <a:r>
              <a:rPr lang="en-US" b="1"/>
              <a:t>1</a:t>
            </a:r>
            <a:r>
              <a:rPr lang="en-US"/>
              <a:t>: strong association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value close to </a:t>
            </a:r>
            <a:r>
              <a:rPr lang="en-US" b="1"/>
              <a:t>0</a:t>
            </a:r>
            <a:r>
              <a:rPr lang="en-US"/>
              <a:t>: weak association</a:t>
            </a:r>
            <a:endParaRPr/>
          </a:p>
          <a:p>
            <a:pPr marL="45720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575" y="4210450"/>
            <a:ext cx="5926850" cy="25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 sz="4000" b="0" i="0" u="none" strike="noStrike" cap="none">
                <a:solidFill>
                  <a:srgbClr val="47534C"/>
                </a:solidFill>
                <a:latin typeface="Book Antiqua"/>
                <a:ea typeface="Book Antiqua"/>
                <a:cs typeface="Book Antiqua"/>
                <a:sym typeface="Book Antiqua"/>
              </a:rPr>
              <a:t>TABLES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Shape 42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TABLES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7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 descriptive statistics and frequencies:</a:t>
            </a:r>
            <a:endParaRPr sz="1200" b="0" i="0" u="none" strike="noStrike" cap="none" dirty="0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summary(VARIABLE)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min, max, quartiles, mean, missing</a:t>
            </a:r>
            <a:endParaRPr sz="1200" b="0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table(DATA$VARIABLE) </a:t>
            </a:r>
            <a:r>
              <a:rPr lang="en-US" sz="1200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counts for each response category</a:t>
            </a:r>
            <a:endParaRPr dirty="0">
              <a:solidFill>
                <a:srgbClr val="00682F"/>
              </a:solidFill>
            </a:endParaRPr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2-way crosstabs for continuous data:</a:t>
            </a:r>
            <a:endParaRPr sz="1800" b="0" i="0" u="none" strike="noStrike" cap="none" dirty="0">
              <a:solidFill>
                <a:srgbClr val="0068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TABLE2&lt;- table(DATA$VARIABLE,DATA$VARIABLE)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just the counts</a:t>
            </a:r>
            <a:endParaRPr dirty="0"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round(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prop.table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(TABLE2),2) </a:t>
            </a: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row &amp; column proportions, rounded to 2 digits</a:t>
            </a:r>
            <a:endParaRPr dirty="0"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3-way crosstabs for continuous data:</a:t>
            </a:r>
            <a:endParaRPr sz="1800" b="0" i="0" u="none" strike="noStrike" cap="none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TABLE3 &lt;-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xtable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(DATA$VARIABLE, DATA$VARIABLE, DATA$VARIABLE) </a:t>
            </a:r>
            <a:b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haven’t tested this one</a:t>
            </a:r>
            <a:endParaRPr dirty="0"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2-way crosstabs for categorical data:</a:t>
            </a:r>
            <a:endParaRPr sz="1800" b="0" i="0" u="none" strike="noStrike" cap="none"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CrossTable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(DATA$VARIABLE,DATA$VARIABLE, digits =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 b="0" i="0" u="none" strike="noStrike" cap="none" dirty="0" err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chisq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-US" sz="1200" b="0" i="0" u="none" strike="noStrike" cap="none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 dirty="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haven’t tested this one</a:t>
            </a:r>
            <a:endParaRPr dirty="0"/>
          </a:p>
        </p:txBody>
      </p:sp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sz="350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TABLES</a:t>
            </a:r>
            <a:endParaRPr sz="350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kable function in the knitr library generates publication-ready tables: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knitr::kable(TABLE2, digits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 #up to 2 decimal places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 you may have to install the knitr library.</a:t>
            </a:r>
            <a:endParaRPr/>
          </a:p>
          <a:p>
            <a:pPr marL="342900" marR="0" lvl="0" indent="-762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736456" y="3200400"/>
            <a:ext cx="76962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34C"/>
              </a:buClr>
              <a:buSzPts val="4000"/>
              <a:buFont typeface="Book Antiqua"/>
              <a:buNone/>
            </a:pPr>
            <a:r>
              <a:rPr lang="en-US"/>
              <a:t>ANALYSES &amp; PLOTS</a:t>
            </a:r>
            <a:endParaRPr sz="4000" b="0" i="0" u="none" strike="noStrike" cap="none">
              <a:solidFill>
                <a:srgbClr val="47534C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36456" y="4607511"/>
            <a:ext cx="7696200" cy="5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ANALYSES</a:t>
            </a:r>
            <a:endParaRPr/>
          </a:p>
        </p:txBody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Likert-scale items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Survey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Data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Plot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Hypothesis Testing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Regression </a:t>
            </a:r>
            <a:endParaRPr/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OLS Regression Models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150"/>
              <a:buFont typeface="Book Antiqua"/>
              <a:buNone/>
            </a:pPr>
            <a:r>
              <a:rPr lang="en-US" sz="315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CRASH COURSE COMPUTER SCIENCE </a:t>
            </a:r>
            <a:br>
              <a:rPr lang="en-US" sz="315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lang="en-US" sz="315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# 14: DATA STRUCTURES</a:t>
            </a:r>
            <a:endParaRPr sz="315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l="1068"/>
          <a:stretch/>
        </p:blipFill>
        <p:spPr>
          <a:xfrm>
            <a:off x="1483098" y="76200"/>
            <a:ext cx="6177805" cy="67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6310"/>
            <a:ext cx="9144000" cy="490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>
            <a:off x="-1" y="711902"/>
            <a:ext cx="9144001" cy="5434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150"/>
              <a:buFont typeface="Book Antiqua"/>
              <a:buNone/>
            </a:pPr>
            <a:r>
              <a:rPr lang="en-US" sz="3150" b="0" i="0" u="none" strike="noStrike" cap="none">
                <a:solidFill>
                  <a:srgbClr val="6B7C72"/>
                </a:solidFill>
                <a:latin typeface="Book Antiqua"/>
                <a:ea typeface="Book Antiqua"/>
                <a:cs typeface="Book Antiqua"/>
                <a:sym typeface="Book Antiqua"/>
              </a:rPr>
              <a:t>LIKERT-SCALE ITEMS</a:t>
            </a:r>
            <a:endParaRPr sz="3150" b="0" i="0" u="none" strike="noStrike" cap="none">
              <a:solidFill>
                <a:srgbClr val="6B7C7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“likert”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(likert)</a:t>
            </a:r>
            <a:endParaRPr/>
          </a:p>
          <a:p>
            <a:pPr marL="342900" marR="0" lvl="0" indent="-1524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ANALYSIS1 &lt;- likert (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LIKERTSTMT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[,</a:t>
            </a:r>
            <a:r>
              <a:rPr lang="en-US" sz="12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:1</a:t>
            </a:r>
            <a:r>
              <a:rPr lang="en-US" sz="12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grouping = 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DATA.DF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nlevels = length(levels(LIKERT</a:t>
            </a: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STMT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[,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])))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#create an object, ANALYSIS1, that holds the summary table of the Likert function on columns 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 to 1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 of the subsetted data (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LIKERTSTMT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b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#organize/group the Likert-scale items by the variable, 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in the original dataset</a:t>
            </a:r>
            <a:b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#makes sure that all variables have the same number of levels, even if there are some levels with no responses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plot(ANALYSIS1, 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type = 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“bar”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positive.order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group.order = c(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‘Fall’, ‘Winter’, ‘Spring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+ ggtitle(paste(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“Chart of Likert Statements, over Time”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guide = guide_legend(reverse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#reverses the order of the responses in the legend</a:t>
            </a:r>
            <a:endParaRPr/>
          </a:p>
          <a:p>
            <a:pPr marL="342900" marR="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ggsave(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US" sz="1200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.png”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width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height = 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units = </a:t>
            </a: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“in”</a:t>
            </a:r>
            <a: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-US" sz="12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682F"/>
                </a:solidFill>
                <a:latin typeface="Courier New"/>
                <a:ea typeface="Courier New"/>
                <a:cs typeface="Courier New"/>
                <a:sym typeface="Courier New"/>
              </a:rPr>
              <a:t>#saves the image to your directory</a:t>
            </a:r>
            <a:endParaRPr sz="1200" b="0" i="0" u="none" strike="noStrike" cap="none">
              <a:solidFill>
                <a:srgbClr val="00682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1" name="Shape 48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Shape 48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</a:t>
            </a:r>
            <a:endParaRPr/>
          </a:p>
        </p:txBody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You can see the substantive differences in the chart, but did they happen because of your intervention, or by happenstance?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Chi square tests for continuous data: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Fisher’s exact tests for smaller samples: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</a:t>
            </a:r>
            <a:endParaRPr/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 p-value of 0.05 or lower means that there is a less than 5% probability that these findings happened by chance (with or without your intervention); which is good! 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This is the standard threshold.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Any p-value higher than 0.05 means that your findings are not statistically significant.</a:t>
            </a:r>
            <a:endParaRPr/>
          </a:p>
        </p:txBody>
      </p:sp>
      <p:pic>
        <p:nvPicPr>
          <p:cNvPr id="504" name="Shape 504"/>
          <p:cNvPicPr preferRelativeResize="0"/>
          <p:nvPr/>
        </p:nvPicPr>
        <p:blipFill rotWithShape="1">
          <a:blip r:embed="rId3">
            <a:alphaModFix/>
          </a:blip>
          <a:srcRect t="40177"/>
          <a:stretch/>
        </p:blipFill>
        <p:spPr>
          <a:xfrm>
            <a:off x="2454550" y="4156276"/>
            <a:ext cx="4234900" cy="25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What kind of equation best describes, models, or specifies the relationship between variables?</a:t>
            </a:r>
            <a:endParaRPr/>
          </a:p>
        </p:txBody>
      </p:sp>
      <p:graphicFrame>
        <p:nvGraphicFramePr>
          <p:cNvPr id="513" name="Shape 513"/>
          <p:cNvGraphicFramePr/>
          <p:nvPr/>
        </p:nvGraphicFramePr>
        <p:xfrm>
          <a:off x="382538" y="3540375"/>
          <a:ext cx="8378925" cy="2986095"/>
        </p:xfrm>
        <a:graphic>
          <a:graphicData uri="http://schemas.openxmlformats.org/drawingml/2006/table">
            <a:tbl>
              <a:tblPr>
                <a:noFill/>
                <a:tableStyleId>{18F25000-8BE3-4757-80F1-BD35CEEA90A5}</a:tableStyleId>
              </a:tblPr>
              <a:tblGrid>
                <a:gridCol w="383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09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Types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Dependent Variable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Independent Variable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Relationship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3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Ordinary Least Squares (OLS)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continuous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any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linear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7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Stepwise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continuous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any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add/remove variables </a:t>
                      </a:r>
                      <a:br>
                        <a:rPr lang="en-US"/>
                      </a:br>
                      <a:r>
                        <a:rPr lang="en-US"/>
                        <a:t>with each model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dichotomous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any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non/linear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Ordinal 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ordinal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any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Poisson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 data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any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OLS REGRESSION</a:t>
            </a:r>
            <a:endParaRPr/>
          </a:p>
        </p:txBody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lm(Y~X1+X2)</a:t>
            </a:r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OLS REGRESSION</a:t>
            </a:r>
            <a:endParaRPr/>
          </a:p>
        </p:txBody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interpretation</a:t>
            </a:r>
            <a:endParaRPr dirty="0"/>
          </a:p>
        </p:txBody>
      </p:sp>
      <p:sp>
        <p:nvSpPr>
          <p:cNvPr id="521" name="Shape 52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63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OBJECTS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752601"/>
            <a:ext cx="8229600" cy="437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Data Structures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basic objects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lists</a:t>
            </a:r>
            <a:r>
              <a:rPr lang="en-US"/>
              <a:t>: a set of varying kinds of data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vectors</a:t>
            </a:r>
            <a:r>
              <a:rPr lang="en-US"/>
              <a:t>: a column or row of the same kind of data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derived objects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dataframe</a:t>
            </a:r>
            <a:r>
              <a:rPr lang="en-US"/>
              <a:t>: a set of varying kinds of vectors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matrix</a:t>
            </a:r>
            <a:r>
              <a:rPr lang="en-US"/>
              <a:t>: a set of the same kind of vectors</a:t>
            </a:r>
            <a:endParaRPr/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factor</a:t>
            </a:r>
            <a:r>
              <a:rPr lang="en-US"/>
              <a:t>: categorical data with </a:t>
            </a:r>
            <a:r>
              <a:rPr lang="en-US" b="1">
                <a:solidFill>
                  <a:srgbClr val="CD921A"/>
                </a:solidFill>
              </a:rPr>
              <a:t>levels </a:t>
            </a:r>
            <a:r>
              <a:rPr lang="en-US"/>
              <a:t>of responses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457200" y="3026075"/>
            <a:ext cx="8229600" cy="310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R-Bloggers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 Pubs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StackOverflow</a:t>
            </a:r>
            <a:endParaRPr/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rfun.library.duke.edu</a:t>
            </a:r>
            <a:endParaRPr/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25" y="288900"/>
            <a:ext cx="8577201" cy="27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99" y="403224"/>
            <a:ext cx="8021203" cy="605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OBJECTS</a:t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6223"/>
            <a:ext cx="8839198" cy="424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KINDS OF VECTORS</a:t>
            </a: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8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Data Types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Numerical</a:t>
            </a:r>
            <a:r>
              <a:rPr lang="en-US"/>
              <a:t>: numbers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integer</a:t>
            </a:r>
            <a:r>
              <a:rPr lang="en-US"/>
              <a:t>: positive/negative whole numbers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floating point</a:t>
            </a:r>
            <a:r>
              <a:rPr lang="en-US"/>
              <a:t>: decimal numbers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Character</a:t>
            </a:r>
            <a:r>
              <a:rPr lang="en-US"/>
              <a:t>: string of letters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words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Logical </a:t>
            </a:r>
            <a:endParaRPr b="1">
              <a:solidFill>
                <a:srgbClr val="CD921A"/>
              </a:solidFill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8260800" cy="103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KINDS OF DATA</a:t>
            </a: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89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Levels of Measurement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Nominal</a:t>
            </a:r>
            <a:r>
              <a:rPr lang="en-US"/>
              <a:t>: close-ended, non-numeric response categories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Dummy/Dichotomous Variables: Y/N, T/F (</a:t>
            </a:r>
            <a:r>
              <a:rPr lang="en-US" b="1"/>
              <a:t>boolean</a:t>
            </a:r>
            <a:r>
              <a:rPr lang="en-US"/>
              <a:t>)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Race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Gender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factors in R</a:t>
            </a:r>
            <a:endParaRPr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>
                <a:solidFill>
                  <a:srgbClr val="CD921A"/>
                </a:solidFill>
              </a:rPr>
              <a:t>Ordinal</a:t>
            </a:r>
            <a:r>
              <a:rPr lang="en-US"/>
              <a:t>: nominal variable with categories that are ranked, but the distance between the categories are meaningless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Likert-scale: 5-point scale from strongly disagree to strongly agree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Satisfaction levels</a:t>
            </a:r>
            <a:endParaRPr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ordered factors in R</a:t>
            </a:r>
            <a:endParaRPr/>
          </a:p>
          <a:p>
            <a:pPr marL="91440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CD921A"/>
                </a:solidFill>
              </a:rPr>
              <a:t>Value labels</a:t>
            </a:r>
            <a:r>
              <a:rPr lang="en-US"/>
              <a:t>: the names for the categories</a:t>
            </a: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pothecary">
  <a:themeElements>
    <a:clrScheme name="Custom 1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0070C0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3224</Words>
  <Application>Microsoft Office PowerPoint</Application>
  <PresentationFormat>On-screen Show (4:3)</PresentationFormat>
  <Paragraphs>426</Paragraphs>
  <Slides>61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Courier New</vt:lpstr>
      <vt:lpstr>Arial</vt:lpstr>
      <vt:lpstr>Calibri</vt:lpstr>
      <vt:lpstr>Century Gothic</vt:lpstr>
      <vt:lpstr>Book Antiqua</vt:lpstr>
      <vt:lpstr>Apothecary</vt:lpstr>
      <vt:lpstr>INTRODUCTION TO RSTUDIO</vt:lpstr>
      <vt:lpstr>GOALS</vt:lpstr>
      <vt:lpstr>OVERVIEW</vt:lpstr>
      <vt:lpstr>PowerPoint Presentation</vt:lpstr>
      <vt:lpstr>CRASH COURSE COMPUTER SCIENCE  # 14: DATA STRUCTURES</vt:lpstr>
      <vt:lpstr>RECAP: OBJECTS</vt:lpstr>
      <vt:lpstr>RECAP: OBJECTS</vt:lpstr>
      <vt:lpstr>KINDS OF VECTORS</vt:lpstr>
      <vt:lpstr>RECAP: KINDS OF DATA</vt:lpstr>
      <vt:lpstr>RECAP: KINDS OF DATA</vt:lpstr>
      <vt:lpstr>GETTING STARTED</vt:lpstr>
      <vt:lpstr>PARTS OF RSTUDIO</vt:lpstr>
      <vt:lpstr>PowerPoint Presentation</vt:lpstr>
      <vt:lpstr>PowerPoint Presentation</vt:lpstr>
      <vt:lpstr>PowerPoint Presentation</vt:lpstr>
      <vt:lpstr>PowerPoint Presentation</vt:lpstr>
      <vt:lpstr>CODING</vt:lpstr>
      <vt:lpstr>SOURCE FILE</vt:lpstr>
      <vt:lpstr>COMPUTING TERMS</vt:lpstr>
      <vt:lpstr>HOT KEYS</vt:lpstr>
      <vt:lpstr>CODING CONVENTIONS</vt:lpstr>
      <vt:lpstr>SET A DIRECTORY</vt:lpstr>
      <vt:lpstr>SET A DIRECTORY</vt:lpstr>
      <vt:lpstr>PowerPoint Presentation</vt:lpstr>
      <vt:lpstr>VERSION CONTROL</vt:lpstr>
      <vt:lpstr>IMPORT DATASET</vt:lpstr>
      <vt:lpstr>IMPORT DATASET</vt:lpstr>
      <vt:lpstr>MISSING DATA</vt:lpstr>
      <vt:lpstr>QUALTRICS RESPONSES</vt:lpstr>
      <vt:lpstr>NOT USING QUALTRICS?</vt:lpstr>
      <vt:lpstr>EXPORTING DATA FROM QUALTRICS</vt:lpstr>
      <vt:lpstr>STATA</vt:lpstr>
      <vt:lpstr>CLEAN THE DATA</vt:lpstr>
      <vt:lpstr>DROPPING CASES, cont.</vt:lpstr>
      <vt:lpstr>CREATING FACTORS</vt:lpstr>
      <vt:lpstr>PowerPoint Presentation</vt:lpstr>
      <vt:lpstr>SUBSET THE DATA</vt:lpstr>
      <vt:lpstr>PRINCIPAL COMPONENTS ANALYSIS</vt:lpstr>
      <vt:lpstr>PRINICIPAL COMPONENTS</vt:lpstr>
      <vt:lpstr>PRINICIPAL COMPONENTS</vt:lpstr>
      <vt:lpstr>CORRELATION COEFFICIENTS</vt:lpstr>
      <vt:lpstr>CORRELATION</vt:lpstr>
      <vt:lpstr>CORRELATION</vt:lpstr>
      <vt:lpstr>CORRELATION</vt:lpstr>
      <vt:lpstr>TABLES</vt:lpstr>
      <vt:lpstr>TABLES</vt:lpstr>
      <vt:lpstr>TABLES</vt:lpstr>
      <vt:lpstr>ANALYSES &amp; PLOTS</vt:lpstr>
      <vt:lpstr>TYPES OF ANALYSES</vt:lpstr>
      <vt:lpstr>PowerPoint Presentation</vt:lpstr>
      <vt:lpstr>PowerPoint Presentation</vt:lpstr>
      <vt:lpstr>PowerPoint Presentation</vt:lpstr>
      <vt:lpstr>LIKERT-SCALE ITEMS</vt:lpstr>
      <vt:lpstr>PowerPoint Presentation</vt:lpstr>
      <vt:lpstr>HYPOTHESIS TESTING</vt:lpstr>
      <vt:lpstr>HYPOTHESIS TESTING</vt:lpstr>
      <vt:lpstr>REGRESSION</vt:lpstr>
      <vt:lpstr>OLS REGRESSION</vt:lpstr>
      <vt:lpstr>OLS REGRESSION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RSTUDIO</dc:title>
  <cp:lastModifiedBy>Josephine June Ngo McKelvy</cp:lastModifiedBy>
  <cp:revision>18</cp:revision>
  <dcterms:modified xsi:type="dcterms:W3CDTF">2021-02-19T22:09:53Z</dcterms:modified>
</cp:coreProperties>
</file>